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8" r:id="rId1"/>
  </p:sldMasterIdLst>
  <p:notesMasterIdLst>
    <p:notesMasterId r:id="rId30"/>
  </p:notesMasterIdLst>
  <p:sldIdLst>
    <p:sldId id="256" r:id="rId2"/>
    <p:sldId id="270" r:id="rId3"/>
    <p:sldId id="271" r:id="rId4"/>
    <p:sldId id="274" r:id="rId5"/>
    <p:sldId id="272" r:id="rId6"/>
    <p:sldId id="273" r:id="rId7"/>
    <p:sldId id="275" r:id="rId8"/>
    <p:sldId id="295" r:id="rId9"/>
    <p:sldId id="296" r:id="rId10"/>
    <p:sldId id="297" r:id="rId11"/>
    <p:sldId id="298" r:id="rId12"/>
    <p:sldId id="277" r:id="rId13"/>
    <p:sldId id="283" r:id="rId14"/>
    <p:sldId id="280" r:id="rId15"/>
    <p:sldId id="282" r:id="rId16"/>
    <p:sldId id="281" r:id="rId17"/>
    <p:sldId id="278" r:id="rId18"/>
    <p:sldId id="279" r:id="rId19"/>
    <p:sldId id="284" r:id="rId20"/>
    <p:sldId id="285" r:id="rId21"/>
    <p:sldId id="286" r:id="rId22"/>
    <p:sldId id="287" r:id="rId23"/>
    <p:sldId id="288" r:id="rId24"/>
    <p:sldId id="294" r:id="rId25"/>
    <p:sldId id="289" r:id="rId26"/>
    <p:sldId id="293" r:id="rId27"/>
    <p:sldId id="292" r:id="rId28"/>
    <p:sldId id="26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459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CD2AA-4C14-4443-AA81-C869FDE28D55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9A11-D2BA-4440-8A98-FAB2FB3D6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87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77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48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633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74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6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792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39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16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061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29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62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87DB-3D66-4589-B4BA-056591D294CF}" type="datetimeFigureOut">
              <a:rPr lang="en-US" smtClean="0"/>
              <a:t>9/22/2016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B1A99-0BCF-4406-AE9D-055A8225B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79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://www.gaeppc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g"/><Relationship Id="rId3" Type="http://schemas.openxmlformats.org/officeDocument/2006/relationships/image" Target="../media/image73.jp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Relationship Id="rId1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coastalwildscapes.org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  <a14:imgEffect>
                      <a14:brightnessContrast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2845315" cy="28269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29000" y="392668"/>
            <a:ext cx="547735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Coastal </a:t>
            </a:r>
            <a:r>
              <a:rPr lang="en-US" sz="3600" dirty="0" err="1" smtClean="0"/>
              <a:t>WildScapes</a:t>
            </a:r>
            <a:endParaRPr lang="en-US" sz="3600" dirty="0" smtClean="0"/>
          </a:p>
          <a:p>
            <a:r>
              <a:rPr lang="en-US" sz="2000" i="1" dirty="0" smtClean="0"/>
              <a:t>Preserving and Restoring the Biodiversity of Southeastern Coastal Ecosystems</a:t>
            </a:r>
            <a:endParaRPr lang="en-US" sz="2000" i="1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Coastal Habitat Certification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type="subTitle" idx="1"/>
          </p:nvPr>
        </p:nvSpPr>
        <p:spPr>
          <a:xfrm>
            <a:off x="3886200" y="4217193"/>
            <a:ext cx="4876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tx1"/>
                </a:solidFill>
              </a:rPr>
              <a:t>Amy Schuler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Education Coordinator, </a:t>
            </a:r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Coastal </a:t>
            </a:r>
            <a:r>
              <a:rPr lang="en-US" sz="2800" dirty="0" err="1" smtClean="0">
                <a:solidFill>
                  <a:schemeClr val="tx1"/>
                </a:solidFill>
              </a:rPr>
              <a:t>WildScapes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581400"/>
            <a:ext cx="339566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947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Description Cont’d</a:t>
            </a:r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93244"/>
            <a:ext cx="9601200" cy="3897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352800"/>
            <a:ext cx="250022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0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Description Cont’d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24000"/>
            <a:ext cx="9067800" cy="5345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0"/>
            <a:ext cx="2974552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41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Native Biodiversity </a:t>
            </a:r>
            <a:br>
              <a:rPr lang="en-US" dirty="0" smtClean="0"/>
            </a:b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 fontScale="92500" lnSpcReduction="20000"/>
          </a:bodyPr>
          <a:lstStyle/>
          <a:p>
            <a:endParaRPr lang="en-US" dirty="0" smtClean="0"/>
          </a:p>
          <a:p>
            <a:r>
              <a:rPr lang="en-US" b="1" dirty="0" smtClean="0"/>
              <a:t>NOW OPTIONAL!</a:t>
            </a:r>
          </a:p>
          <a:p>
            <a:r>
              <a:rPr lang="en-US" dirty="0" smtClean="0"/>
              <a:t>List the native plants,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pollinators &amp; animal species on your property</a:t>
            </a:r>
          </a:p>
          <a:p>
            <a:r>
              <a:rPr lang="en-US" dirty="0" smtClean="0"/>
              <a:t>Our web site is a great resource for native plants found in our coastal area</a:t>
            </a:r>
          </a:p>
          <a:p>
            <a:r>
              <a:rPr lang="en-US" dirty="0" smtClean="0"/>
              <a:t>Extensive list of free online ID guides on our website under the Coastal </a:t>
            </a:r>
            <a:r>
              <a:rPr lang="en-US" dirty="0" err="1" smtClean="0"/>
              <a:t>WildScaping</a:t>
            </a:r>
            <a:r>
              <a:rPr lang="en-US" dirty="0" smtClean="0"/>
              <a:t> tab</a:t>
            </a:r>
          </a:p>
          <a:p>
            <a:r>
              <a:rPr lang="en-US" dirty="0" smtClean="0"/>
              <a:t>Get your “Wildflowers of GA” book &amp; attend our Linda </a:t>
            </a:r>
            <a:r>
              <a:rPr lang="en-US" dirty="0" err="1" smtClean="0"/>
              <a:t>Chafin</a:t>
            </a:r>
            <a:r>
              <a:rPr lang="en-US" dirty="0" smtClean="0"/>
              <a:t> evening </a:t>
            </a:r>
            <a:r>
              <a:rPr lang="en-US" dirty="0"/>
              <a:t>l</a:t>
            </a:r>
            <a:r>
              <a:rPr lang="en-US" dirty="0" smtClean="0"/>
              <a:t>ecture in                      Savannah (Oct. 4</a:t>
            </a:r>
            <a:r>
              <a:rPr lang="en-US" baseline="30000" dirty="0" smtClean="0"/>
              <a:t>th</a:t>
            </a:r>
            <a:r>
              <a:rPr lang="en-US" dirty="0" smtClean="0"/>
              <a:t>) or St. Simons Island (Oct. 5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64" y="323654"/>
            <a:ext cx="2177993" cy="217599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3655"/>
            <a:ext cx="1741201" cy="217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71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25"/>
            <a:ext cx="8229600" cy="1143000"/>
          </a:xfrm>
        </p:spPr>
        <p:txBody>
          <a:bodyPr/>
          <a:lstStyle/>
          <a:p>
            <a:r>
              <a:rPr lang="en-US" dirty="0" smtClean="0"/>
              <a:t>Example Biodiversity Assessment</a:t>
            </a:r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7518047" cy="5648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8191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 you ID These </a:t>
            </a:r>
            <a:r>
              <a:rPr lang="en-US" dirty="0"/>
              <a:t>N</a:t>
            </a:r>
            <a:r>
              <a:rPr lang="en-US" dirty="0" smtClean="0"/>
              <a:t>ative Species?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1905000" cy="1905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1905000" cy="19050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80168"/>
            <a:ext cx="1914034" cy="1914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74" y="3962400"/>
            <a:ext cx="19050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99" y="1562100"/>
            <a:ext cx="1914034" cy="19140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33" y="3955330"/>
            <a:ext cx="1905000" cy="1905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58" y="1562100"/>
            <a:ext cx="1906688" cy="190575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86" y="3962401"/>
            <a:ext cx="1897930" cy="189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2864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Invasive Species </a:t>
            </a:r>
            <a:br>
              <a:rPr lang="en-US" dirty="0" smtClean="0"/>
            </a:br>
            <a:r>
              <a:rPr lang="en-US" dirty="0" smtClean="0"/>
              <a:t>Assessment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List any exotic invasive plant species of high concern for coastal habitats in your landscapes</a:t>
            </a:r>
          </a:p>
          <a:p>
            <a:r>
              <a:rPr lang="en-US" dirty="0" smtClean="0"/>
              <a:t>Statewide Category 1 Invasive Plant Species </a:t>
            </a:r>
          </a:p>
          <a:p>
            <a:r>
              <a:rPr lang="en-US" dirty="0" smtClean="0"/>
              <a:t>The list is on our web site or go to the GA Exotic Pest Council at </a:t>
            </a:r>
            <a:r>
              <a:rPr lang="en-US" dirty="0" smtClean="0">
                <a:hlinkClick r:id="rId2"/>
              </a:rPr>
              <a:t>www.gaeppc.org</a:t>
            </a:r>
            <a:endParaRPr lang="en-US" dirty="0" smtClean="0"/>
          </a:p>
          <a:p>
            <a:r>
              <a:rPr lang="en-US" dirty="0" smtClean="0"/>
              <a:t>CWS will provide lunch &amp; learns to aid you in invasive exotic species ID &amp; safe removal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1755775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234950"/>
            <a:ext cx="175577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926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Can you ID these Non-native </a:t>
            </a:r>
            <a:br>
              <a:rPr lang="en-US" dirty="0" smtClean="0"/>
            </a:br>
            <a:r>
              <a:rPr lang="en-US" dirty="0" smtClean="0"/>
              <a:t>&amp;/or Invasive Species?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39" y="1621802"/>
            <a:ext cx="2267540" cy="226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7" y="4248740"/>
            <a:ext cx="2245544" cy="2245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89" y="4283305"/>
            <a:ext cx="2133600" cy="226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0" t="34341" r="6193" b="6828"/>
          <a:stretch/>
        </p:blipFill>
        <p:spPr bwMode="auto">
          <a:xfrm>
            <a:off x="3124201" y="1605303"/>
            <a:ext cx="2667000" cy="230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3"/>
          <a:stretch/>
        </p:blipFill>
        <p:spPr>
          <a:xfrm>
            <a:off x="3168977" y="4251882"/>
            <a:ext cx="2668873" cy="22989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6"/>
          <a:stretch/>
        </p:blipFill>
        <p:spPr>
          <a:xfrm>
            <a:off x="6156490" y="1605303"/>
            <a:ext cx="2133600" cy="228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49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Coastal Habitat Requirements </a:t>
            </a:r>
            <a:br>
              <a:rPr lang="en-US" dirty="0" smtClean="0"/>
            </a:br>
            <a:r>
              <a:rPr lang="en-US" sz="3100" dirty="0" smtClean="0"/>
              <a:t>(Minimum of two in each section)</a:t>
            </a:r>
            <a:endParaRPr lang="en-US" sz="31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26910"/>
            <a:ext cx="746318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94" y="3200400"/>
            <a:ext cx="7211506" cy="3415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524000"/>
            <a:ext cx="19812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81" y="4495800"/>
            <a:ext cx="1981200" cy="1981200"/>
          </a:xfrm>
          <a:prstGeom prst="rect">
            <a:avLst/>
          </a:prstGeom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181" y="4495800"/>
            <a:ext cx="19812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9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Host Plants for Butterflies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087" y="1607270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3" y="4114800"/>
            <a:ext cx="2057400" cy="2057400"/>
          </a:xfrm>
          <a:prstGeom prst="rect">
            <a:avLst/>
          </a:prstGeom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163" y="4114800"/>
            <a:ext cx="20574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87" y="1607270"/>
            <a:ext cx="2057400" cy="2057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563" y="4114800"/>
            <a:ext cx="2057400" cy="2057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963" y="4114800"/>
            <a:ext cx="2058500" cy="205979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87" y="1610413"/>
            <a:ext cx="2058666" cy="2057400"/>
          </a:xfrm>
          <a:prstGeom prst="rect">
            <a:avLst/>
          </a:prstGeom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52" y="1610412"/>
            <a:ext cx="2054257" cy="2054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54209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5344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/>
              <a:t>Supplemental Feeders</a:t>
            </a:r>
            <a:endParaRPr lang="en-US" sz="32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4"/>
          <a:stretch/>
        </p:blipFill>
        <p:spPr bwMode="auto">
          <a:xfrm>
            <a:off x="3352800" y="1637907"/>
            <a:ext cx="3216870" cy="250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9072214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6833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199" y="3715210"/>
            <a:ext cx="4114801" cy="28763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272" y="1058913"/>
            <a:ext cx="2419152" cy="26800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3057"/>
          <a:stretch/>
        </p:blipFill>
        <p:spPr>
          <a:xfrm>
            <a:off x="3886200" y="1066800"/>
            <a:ext cx="2360499" cy="26721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9805" y="76200"/>
            <a:ext cx="8229600" cy="1143000"/>
          </a:xfrm>
        </p:spPr>
        <p:txBody>
          <a:bodyPr/>
          <a:lstStyle/>
          <a:p>
            <a:r>
              <a:rPr lang="en-US" dirty="0" smtClean="0"/>
              <a:t>Coastal Habitat </a:t>
            </a:r>
            <a:r>
              <a:rPr lang="en-US" dirty="0" smtClean="0"/>
              <a:t>Certification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3352800" cy="3438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6" y="4481782"/>
            <a:ext cx="2005013" cy="210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661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Water Source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88" y="1676400"/>
            <a:ext cx="935837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2600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15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5" y="1752600"/>
            <a:ext cx="9220546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Natural &amp; Artificial Nesting Sites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27955"/>
            <a:ext cx="25908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68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Natural Cover Areas</a:t>
            </a:r>
            <a:endParaRPr lang="en-US" dirty="0"/>
          </a:p>
        </p:txBody>
      </p:sp>
      <p:pic>
        <p:nvPicPr>
          <p:cNvPr id="14341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828800"/>
            <a:ext cx="9792916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4"/>
          <a:stretch/>
        </p:blipFill>
        <p:spPr>
          <a:xfrm>
            <a:off x="4395172" y="2784051"/>
            <a:ext cx="4350545" cy="272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266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prstClr val="black"/>
                </a:solidFill>
              </a:rPr>
              <a:t>Sustainable Gardening Practices</a:t>
            </a:r>
            <a:endParaRPr lang="en-US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11"/>
          <a:stretch/>
        </p:blipFill>
        <p:spPr bwMode="auto">
          <a:xfrm>
            <a:off x="381000" y="1945085"/>
            <a:ext cx="9515369" cy="4912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04" y="334652"/>
            <a:ext cx="175350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8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prstClr val="black"/>
                </a:solidFill>
              </a:rPr>
              <a:t>Sustainable Gardening Practices (Cont’d)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0"/>
          <a:stretch/>
        </p:blipFill>
        <p:spPr bwMode="auto">
          <a:xfrm>
            <a:off x="381000" y="1600200"/>
            <a:ext cx="9296401" cy="4917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944" y="1447800"/>
            <a:ext cx="3055856" cy="305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118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prstClr val="black"/>
                </a:solidFill>
              </a:rPr>
              <a:t>Exotic Invasive Plant Control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10635572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4800"/>
            <a:ext cx="2286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975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prstClr val="black"/>
                </a:solidFill>
              </a:rPr>
              <a:t>Exotic Animal Species Control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203267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631" y="533400"/>
            <a:ext cx="2527169" cy="252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9386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dirty="0" smtClean="0">
                <a:solidFill>
                  <a:prstClr val="black"/>
                </a:solidFill>
              </a:rPr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11" y="1981200"/>
            <a:ext cx="8899689" cy="4572000"/>
          </a:xfrm>
        </p:spPr>
        <p:txBody>
          <a:bodyPr>
            <a:normAutofit/>
          </a:bodyPr>
          <a:lstStyle/>
          <a:p>
            <a:r>
              <a:rPr lang="en-US" sz="2300" dirty="0" smtClean="0"/>
              <a:t>Use </a:t>
            </a:r>
            <a:r>
              <a:rPr lang="en-US" sz="2300" dirty="0"/>
              <a:t>this form as a guide to assess your readiness to apply </a:t>
            </a:r>
            <a:endParaRPr lang="en-US" sz="2300" dirty="0" smtClean="0"/>
          </a:p>
          <a:p>
            <a:r>
              <a:rPr lang="en-US" sz="2300" dirty="0" smtClean="0"/>
              <a:t>Sign up for CWS programs to </a:t>
            </a:r>
            <a:r>
              <a:rPr lang="en-US" sz="2300" dirty="0"/>
              <a:t>assist </a:t>
            </a:r>
            <a:r>
              <a:rPr lang="en-US" sz="2300" dirty="0" smtClean="0"/>
              <a:t>in </a:t>
            </a:r>
            <a:r>
              <a:rPr lang="en-US" sz="2300" dirty="0"/>
              <a:t>the certification </a:t>
            </a:r>
            <a:r>
              <a:rPr lang="en-US" sz="2300" dirty="0" smtClean="0"/>
              <a:t>process</a:t>
            </a:r>
            <a:endParaRPr lang="en-US" sz="2300" dirty="0"/>
          </a:p>
          <a:p>
            <a:r>
              <a:rPr lang="en-US" sz="2300" b="1" dirty="0" smtClean="0"/>
              <a:t>Complete </a:t>
            </a:r>
            <a:r>
              <a:rPr lang="en-US" sz="2300" b="1" dirty="0"/>
              <a:t>the assessment </a:t>
            </a:r>
            <a:r>
              <a:rPr lang="en-US" sz="2300" b="1" dirty="0" smtClean="0"/>
              <a:t>&amp; </a:t>
            </a:r>
            <a:r>
              <a:rPr lang="en-US" sz="2300" b="1" dirty="0"/>
              <a:t>certification </a:t>
            </a:r>
            <a:r>
              <a:rPr lang="en-US" sz="2300" b="1" dirty="0" smtClean="0"/>
              <a:t>forms:</a:t>
            </a:r>
          </a:p>
          <a:p>
            <a:pPr lvl="1"/>
            <a:r>
              <a:rPr lang="en-US" sz="2300" dirty="0" smtClean="0"/>
              <a:t>Include 3-6 photographs </a:t>
            </a:r>
            <a:r>
              <a:rPr lang="en-US" sz="2300" dirty="0"/>
              <a:t>of the garden or landscape to be </a:t>
            </a:r>
            <a:r>
              <a:rPr lang="en-US" sz="2300" dirty="0" smtClean="0"/>
              <a:t>certified</a:t>
            </a:r>
          </a:p>
          <a:p>
            <a:pPr lvl="1"/>
            <a:r>
              <a:rPr lang="en-US" sz="2300" dirty="0" smtClean="0"/>
              <a:t>$</a:t>
            </a:r>
            <a:r>
              <a:rPr lang="en-US" sz="2300" dirty="0"/>
              <a:t>25 certification </a:t>
            </a:r>
            <a:r>
              <a:rPr lang="en-US" sz="2300" dirty="0" smtClean="0"/>
              <a:t>fee  </a:t>
            </a:r>
          </a:p>
          <a:p>
            <a:pPr lvl="1"/>
            <a:r>
              <a:rPr lang="en-US" sz="2300" dirty="0" smtClean="0"/>
              <a:t>Developments / </a:t>
            </a:r>
            <a:r>
              <a:rPr lang="en-US" sz="2300" dirty="0"/>
              <a:t>for profit businesses will have a sliding scale </a:t>
            </a:r>
            <a:r>
              <a:rPr lang="en-US" sz="2300" dirty="0" smtClean="0"/>
              <a:t>fee</a:t>
            </a:r>
          </a:p>
          <a:p>
            <a:r>
              <a:rPr lang="en-US" sz="2300" dirty="0" smtClean="0"/>
              <a:t>Mail </a:t>
            </a:r>
            <a:r>
              <a:rPr lang="en-US" sz="2300" dirty="0"/>
              <a:t>or email your completed forms, photographs </a:t>
            </a:r>
            <a:r>
              <a:rPr lang="en-US" sz="2300" dirty="0" smtClean="0"/>
              <a:t>&amp; </a:t>
            </a:r>
            <a:r>
              <a:rPr lang="en-US" sz="2300" dirty="0"/>
              <a:t>certification </a:t>
            </a:r>
            <a:r>
              <a:rPr lang="en-US" sz="2300" dirty="0" smtClean="0"/>
              <a:t>fee</a:t>
            </a:r>
            <a:endParaRPr lang="en-US" sz="2300" dirty="0"/>
          </a:p>
          <a:p>
            <a:r>
              <a:rPr lang="en-US" sz="2300" dirty="0" smtClean="0"/>
              <a:t>It will </a:t>
            </a:r>
            <a:r>
              <a:rPr lang="en-US" sz="2300" dirty="0"/>
              <a:t>be reviewed by </a:t>
            </a:r>
            <a:r>
              <a:rPr lang="en-US" sz="2300" dirty="0" smtClean="0"/>
              <a:t>the </a:t>
            </a:r>
            <a:r>
              <a:rPr lang="en-US" sz="2300" dirty="0"/>
              <a:t>Coastal </a:t>
            </a:r>
            <a:r>
              <a:rPr lang="en-US" sz="2300" dirty="0" err="1"/>
              <a:t>WildScapes</a:t>
            </a:r>
            <a:r>
              <a:rPr lang="en-US" sz="2300" dirty="0"/>
              <a:t> </a:t>
            </a:r>
            <a:r>
              <a:rPr lang="en-US" sz="2300" dirty="0" smtClean="0"/>
              <a:t>committee</a:t>
            </a:r>
          </a:p>
          <a:p>
            <a:r>
              <a:rPr lang="en-US" sz="2300" dirty="0" smtClean="0"/>
              <a:t>Once </a:t>
            </a:r>
            <a:r>
              <a:rPr lang="en-US" sz="2300" dirty="0"/>
              <a:t>certified, you will receive a personalized certificate </a:t>
            </a:r>
            <a:r>
              <a:rPr lang="en-US" sz="2300" dirty="0" smtClean="0"/>
              <a:t>&amp; </a:t>
            </a:r>
            <a:r>
              <a:rPr lang="en-US" sz="2300" dirty="0"/>
              <a:t>a signature Coastal </a:t>
            </a:r>
            <a:r>
              <a:rPr lang="en-US" sz="2300" dirty="0" err="1"/>
              <a:t>WildScapes</a:t>
            </a:r>
            <a:r>
              <a:rPr lang="en-US" sz="2300" dirty="0"/>
              <a:t> </a:t>
            </a:r>
            <a:r>
              <a:rPr lang="en-US" sz="2300" dirty="0" smtClean="0"/>
              <a:t>birdhouse</a:t>
            </a:r>
            <a:endParaRPr lang="en-US" sz="2300" dirty="0"/>
          </a:p>
          <a:p>
            <a:endParaRPr lang="en-US" sz="2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7" t="27193" r="32601" b="17835"/>
          <a:stretch/>
        </p:blipFill>
        <p:spPr>
          <a:xfrm rot="16200000">
            <a:off x="2956991" y="-121606"/>
            <a:ext cx="1629820" cy="236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3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1116" y="2880371"/>
            <a:ext cx="2129484" cy="21294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599" y="1023694"/>
            <a:ext cx="2819400" cy="224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238" y="4907615"/>
            <a:ext cx="1990003" cy="1990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798" y="1023695"/>
            <a:ext cx="2209801" cy="2209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7354"/>
            <a:ext cx="2858712" cy="20002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42741"/>
            <a:ext cx="2057399" cy="2057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713" y="3100140"/>
            <a:ext cx="2037763" cy="2037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7614"/>
            <a:ext cx="2985529" cy="19810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62781"/>
            <a:ext cx="2067840" cy="20678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355" y="4907614"/>
            <a:ext cx="1939500" cy="19503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6010" y="3198108"/>
            <a:ext cx="2189383" cy="218938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-354" r="5411" b="354"/>
          <a:stretch/>
        </p:blipFill>
        <p:spPr>
          <a:xfrm>
            <a:off x="3482854" y="4907615"/>
            <a:ext cx="2099023" cy="1950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69" y="4907615"/>
            <a:ext cx="1954314" cy="1954314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17565" y="0"/>
            <a:ext cx="8229600" cy="1143000"/>
          </a:xfrm>
        </p:spPr>
        <p:txBody>
          <a:bodyPr/>
          <a:lstStyle/>
          <a:p>
            <a:r>
              <a:rPr lang="en-US" dirty="0" smtClean="0"/>
              <a:t>Any 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6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97" y="284148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Coastal Habitat Certification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5334000" cy="5105400"/>
          </a:xfrm>
        </p:spPr>
        <p:txBody>
          <a:bodyPr>
            <a:normAutofit lnSpcReduction="10000"/>
          </a:bodyPr>
          <a:lstStyle/>
          <a:p>
            <a:r>
              <a:rPr lang="en-US" sz="2500" dirty="0" smtClean="0"/>
              <a:t>Transform your landscape into a diverse, </a:t>
            </a:r>
            <a:r>
              <a:rPr lang="en-US" sz="2500" dirty="0" smtClean="0"/>
              <a:t>healthy &amp; </a:t>
            </a:r>
            <a:r>
              <a:rPr lang="en-US" sz="2500" dirty="0" smtClean="0"/>
              <a:t>beautiful coastal habitat </a:t>
            </a:r>
            <a:endParaRPr lang="en-US" sz="2500" dirty="0" smtClean="0"/>
          </a:p>
          <a:p>
            <a:r>
              <a:rPr lang="en-US" sz="2500" dirty="0"/>
              <a:t>G</a:t>
            </a:r>
            <a:r>
              <a:rPr lang="en-US" sz="2500" dirty="0" smtClean="0"/>
              <a:t>uide </a:t>
            </a:r>
            <a:r>
              <a:rPr lang="en-US" sz="2500" dirty="0" smtClean="0"/>
              <a:t>your understanding of the natural </a:t>
            </a:r>
            <a:r>
              <a:rPr lang="en-US" sz="2500" dirty="0" smtClean="0"/>
              <a:t> communities </a:t>
            </a:r>
            <a:r>
              <a:rPr lang="en-US" sz="2500" dirty="0" smtClean="0"/>
              <a:t>of the coast </a:t>
            </a:r>
            <a:endParaRPr lang="en-US" sz="2500" dirty="0" smtClean="0"/>
          </a:p>
          <a:p>
            <a:r>
              <a:rPr lang="en-US" sz="2500" dirty="0" smtClean="0"/>
              <a:t>Guide you in y</a:t>
            </a:r>
            <a:r>
              <a:rPr lang="en-US" sz="2500" dirty="0" smtClean="0"/>
              <a:t>our </a:t>
            </a:r>
            <a:r>
              <a:rPr lang="en-US" sz="2500" dirty="0" smtClean="0"/>
              <a:t>ability to maintain </a:t>
            </a:r>
            <a:r>
              <a:rPr lang="en-US" sz="2500" dirty="0" smtClean="0"/>
              <a:t>&amp; </a:t>
            </a:r>
            <a:r>
              <a:rPr lang="en-US" sz="2500" dirty="0" smtClean="0"/>
              <a:t>enhance </a:t>
            </a:r>
            <a:r>
              <a:rPr lang="en-US" sz="2500" dirty="0" smtClean="0"/>
              <a:t>native plants </a:t>
            </a:r>
            <a:r>
              <a:rPr lang="en-US" sz="2500" dirty="0" smtClean="0"/>
              <a:t>in your own </a:t>
            </a:r>
            <a:r>
              <a:rPr lang="en-US" sz="2500" dirty="0" smtClean="0"/>
              <a:t>landscape</a:t>
            </a:r>
            <a:endParaRPr lang="en-US" sz="2500" dirty="0" smtClean="0"/>
          </a:p>
          <a:p>
            <a:r>
              <a:rPr lang="en-US" sz="2500" dirty="0" smtClean="0"/>
              <a:t>You </a:t>
            </a:r>
            <a:r>
              <a:rPr lang="en-US" sz="2500" dirty="0" smtClean="0"/>
              <a:t>can </a:t>
            </a:r>
            <a:r>
              <a:rPr lang="en-US" sz="2500" dirty="0" smtClean="0"/>
              <a:t>have a positive impact 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 smtClean="0"/>
              <a:t>      in </a:t>
            </a:r>
            <a:r>
              <a:rPr lang="en-US" sz="2500" dirty="0" smtClean="0"/>
              <a:t>supporting the significant </a:t>
            </a:r>
            <a:endParaRPr lang="en-US" sz="2500" dirty="0" smtClean="0"/>
          </a:p>
          <a:p>
            <a:pPr marL="0" indent="0">
              <a:buNone/>
            </a:pPr>
            <a:r>
              <a:rPr lang="en-US" sz="2500" dirty="0"/>
              <a:t> </a:t>
            </a:r>
            <a:r>
              <a:rPr lang="en-US" sz="2500" dirty="0" smtClean="0"/>
              <a:t>     </a:t>
            </a:r>
            <a:r>
              <a:rPr lang="en-US" sz="2500" dirty="0" smtClean="0"/>
              <a:t>biodiversity </a:t>
            </a:r>
            <a:r>
              <a:rPr lang="en-US" sz="2500" dirty="0" smtClean="0"/>
              <a:t>of the </a:t>
            </a:r>
            <a:r>
              <a:rPr lang="en-US" sz="2500" dirty="0" smtClean="0"/>
              <a:t>coast</a:t>
            </a:r>
            <a:r>
              <a:rPr lang="en-US" sz="2500" dirty="0"/>
              <a:t>!</a:t>
            </a:r>
            <a:endParaRPr lang="en-US" sz="2500" dirty="0" smtClean="0"/>
          </a:p>
          <a:p>
            <a:r>
              <a:rPr lang="en-US" sz="2500" dirty="0" smtClean="0"/>
              <a:t>You </a:t>
            </a:r>
            <a:r>
              <a:rPr lang="en-US" sz="2500" dirty="0" smtClean="0"/>
              <a:t>will make a </a:t>
            </a:r>
            <a:r>
              <a:rPr lang="en-US" sz="2500" dirty="0" smtClean="0"/>
              <a:t>difference</a:t>
            </a:r>
            <a:r>
              <a:rPr lang="en-US" sz="2500" dirty="0"/>
              <a:t>!</a:t>
            </a:r>
            <a:endParaRPr lang="en-US" sz="25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141" y="2057400"/>
            <a:ext cx="2990601" cy="297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37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Coastal Habitat </a:t>
            </a:r>
            <a:br>
              <a:rPr lang="en-US" dirty="0" smtClean="0"/>
            </a:br>
            <a:r>
              <a:rPr lang="en-US" dirty="0" smtClean="0"/>
              <a:t>Certification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58674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 smtClean="0"/>
              <a:t>Goal:</a:t>
            </a:r>
            <a:r>
              <a:rPr lang="en-US" sz="2800" dirty="0" smtClean="0"/>
              <a:t> to </a:t>
            </a:r>
            <a:r>
              <a:rPr lang="en-US" sz="2800" dirty="0" smtClean="0"/>
              <a:t>facilitate your                                participation to protect natural                 communities, restore habitat </a:t>
            </a:r>
            <a:r>
              <a:rPr lang="en-US" sz="2800" dirty="0"/>
              <a:t> </a:t>
            </a:r>
            <a:r>
              <a:rPr lang="en-US" sz="2800" dirty="0" smtClean="0"/>
              <a:t>                                                            </a:t>
            </a:r>
            <a:r>
              <a:rPr lang="en-US" sz="2800" dirty="0" smtClean="0"/>
              <a:t>structure</a:t>
            </a:r>
            <a:r>
              <a:rPr lang="en-US" sz="2800" dirty="0" smtClean="0"/>
              <a:t>, </a:t>
            </a:r>
            <a:r>
              <a:rPr lang="en-US" sz="2800" dirty="0" smtClean="0"/>
              <a:t>&amp; </a:t>
            </a:r>
            <a:r>
              <a:rPr lang="en-US" sz="2800" dirty="0" smtClean="0"/>
              <a:t>sustainably maintain </a:t>
            </a:r>
            <a:r>
              <a:rPr lang="en-US" sz="2800" dirty="0" smtClean="0"/>
              <a:t>                                    your </a:t>
            </a:r>
            <a:r>
              <a:rPr lang="en-US" sz="2800" dirty="0" smtClean="0"/>
              <a:t>garden and </a:t>
            </a:r>
            <a:r>
              <a:rPr lang="en-US" sz="2800" dirty="0" smtClean="0"/>
              <a:t>landscape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Provide </a:t>
            </a:r>
            <a:r>
              <a:rPr lang="en-US" sz="2800" dirty="0" smtClean="0"/>
              <a:t>educational experiences </a:t>
            </a:r>
            <a:r>
              <a:rPr lang="en-US" sz="2800" dirty="0" smtClean="0"/>
              <a:t>&amp; </a:t>
            </a:r>
            <a:r>
              <a:rPr lang="en-US" sz="2800" dirty="0" smtClean="0"/>
              <a:t>information tailored to coastal species and natural </a:t>
            </a:r>
            <a:r>
              <a:rPr lang="en-US" sz="2800" dirty="0" smtClean="0"/>
              <a:t>communities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Join </a:t>
            </a:r>
            <a:r>
              <a:rPr lang="en-US" sz="2800" dirty="0" smtClean="0"/>
              <a:t>us to support biodiversity </a:t>
            </a:r>
            <a:r>
              <a:rPr lang="en-US" sz="2800" dirty="0" smtClean="0"/>
              <a:t>&amp; </a:t>
            </a:r>
            <a:r>
              <a:rPr lang="en-US" sz="2800" dirty="0" smtClean="0"/>
              <a:t>the natural beauty </a:t>
            </a:r>
            <a:r>
              <a:rPr lang="en-US" sz="2800" dirty="0" smtClean="0"/>
              <a:t>of </a:t>
            </a:r>
            <a:r>
              <a:rPr lang="en-US" sz="2800" dirty="0" smtClean="0"/>
              <a:t>the </a:t>
            </a:r>
            <a:r>
              <a:rPr lang="en-US" sz="2800" dirty="0" smtClean="0"/>
              <a:t>coast!  </a:t>
            </a:r>
            <a:endParaRPr lang="en-US" sz="2800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85" y="381000"/>
            <a:ext cx="306301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654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Coastal Habitat Certification </a:t>
            </a:r>
            <a:r>
              <a:rPr lang="en-US" dirty="0" smtClean="0"/>
              <a:t>Lunch &amp; Learns &amp; Field Trips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Identify </a:t>
            </a:r>
            <a:r>
              <a:rPr lang="en-US" sz="2400" dirty="0" smtClean="0"/>
              <a:t>your </a:t>
            </a:r>
            <a:r>
              <a:rPr lang="en-US" sz="2400" dirty="0" smtClean="0"/>
              <a:t>vision for your garden </a:t>
            </a:r>
            <a:r>
              <a:rPr lang="en-US" sz="2400" dirty="0" smtClean="0"/>
              <a:t>habitat</a:t>
            </a:r>
            <a:endParaRPr lang="en-US" sz="2400" dirty="0" smtClean="0"/>
          </a:p>
          <a:p>
            <a:r>
              <a:rPr lang="en-US" sz="2400" dirty="0" smtClean="0"/>
              <a:t>Understand the function </a:t>
            </a:r>
            <a:r>
              <a:rPr lang="en-US" sz="2400" dirty="0" smtClean="0"/>
              <a:t>&amp; </a:t>
            </a:r>
            <a:r>
              <a:rPr lang="en-US" sz="2400" dirty="0" smtClean="0"/>
              <a:t>importance or gardening for </a:t>
            </a:r>
            <a:r>
              <a:rPr lang="en-US" sz="2400" dirty="0" smtClean="0"/>
              <a:t>biodiversity</a:t>
            </a:r>
            <a:endParaRPr lang="en-US" sz="2400" dirty="0" smtClean="0"/>
          </a:p>
          <a:p>
            <a:r>
              <a:rPr lang="en-US" sz="2400" dirty="0" smtClean="0"/>
              <a:t>Recognize the native species and habitats that might have been on your </a:t>
            </a:r>
            <a:r>
              <a:rPr lang="en-US" sz="2400" dirty="0" smtClean="0"/>
              <a:t>property </a:t>
            </a:r>
            <a:endParaRPr lang="en-US" sz="2400" dirty="0" smtClean="0"/>
          </a:p>
          <a:p>
            <a:r>
              <a:rPr lang="en-US" sz="2400" dirty="0" smtClean="0"/>
              <a:t>Identify and safely remove invasive plant </a:t>
            </a:r>
            <a:r>
              <a:rPr lang="en-US" sz="2400" dirty="0" smtClean="0"/>
              <a:t>species </a:t>
            </a:r>
            <a:endParaRPr lang="en-US" sz="2400" dirty="0" smtClean="0"/>
          </a:p>
          <a:p>
            <a:r>
              <a:rPr lang="en-US" sz="2400" dirty="0" smtClean="0"/>
              <a:t>Provide host and nectar plants for </a:t>
            </a:r>
            <a:r>
              <a:rPr lang="en-US" sz="2400" dirty="0" smtClean="0"/>
              <a:t>                                         native pollinators </a:t>
            </a:r>
            <a:endParaRPr lang="en-US" sz="2400" dirty="0" smtClean="0"/>
          </a:p>
          <a:p>
            <a:r>
              <a:rPr lang="en-US" sz="2400" dirty="0" smtClean="0"/>
              <a:t>Support wildlife nesting, shelter, food </a:t>
            </a:r>
            <a:r>
              <a:rPr lang="en-US" sz="2400" dirty="0" smtClean="0"/>
              <a:t>                                                </a:t>
            </a:r>
            <a:r>
              <a:rPr lang="en-US" sz="2400" dirty="0" smtClean="0"/>
              <a:t>&amp;</a:t>
            </a:r>
            <a:r>
              <a:rPr lang="en-US" sz="2400" dirty="0" smtClean="0"/>
              <a:t> water resources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047" y="4423104"/>
            <a:ext cx="2895599" cy="21300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83" b="4487"/>
          <a:stretch/>
        </p:blipFill>
        <p:spPr>
          <a:xfrm>
            <a:off x="6629400" y="381000"/>
            <a:ext cx="2120246" cy="177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5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7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Coastal Habitat </a:t>
            </a:r>
            <a:r>
              <a:rPr lang="en-US" dirty="0" smtClean="0"/>
              <a:t>Certification Program Schedule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dirty="0" smtClean="0"/>
              <a:t>Lunch &amp; learns &amp; field trips are posted </a:t>
            </a:r>
            <a:r>
              <a:rPr lang="en-US" sz="2800" dirty="0" smtClean="0"/>
              <a:t>on the Coastal </a:t>
            </a:r>
            <a:r>
              <a:rPr lang="en-US" sz="2800" dirty="0" err="1" smtClean="0"/>
              <a:t>WildScapes</a:t>
            </a:r>
            <a:r>
              <a:rPr lang="en-US" sz="2800" dirty="0" smtClean="0"/>
              <a:t> </a:t>
            </a:r>
            <a:r>
              <a:rPr lang="en-US" sz="2800" dirty="0" smtClean="0"/>
              <a:t>website</a:t>
            </a:r>
            <a:endParaRPr lang="en-US" sz="2800" dirty="0" smtClean="0"/>
          </a:p>
          <a:p>
            <a:r>
              <a:rPr lang="en-US" sz="2800" dirty="0" smtClean="0"/>
              <a:t>Lunch &amp; learns ar</a:t>
            </a:r>
            <a:r>
              <a:rPr lang="en-US" sz="2800" dirty="0" smtClean="0"/>
              <a:t>e </a:t>
            </a:r>
            <a:r>
              <a:rPr lang="en-US" sz="2800" dirty="0" smtClean="0"/>
              <a:t>open the general public but </a:t>
            </a:r>
            <a:r>
              <a:rPr lang="en-US" sz="2800" dirty="0" smtClean="0"/>
              <a:t>field trips &amp; certification </a:t>
            </a:r>
            <a:r>
              <a:rPr lang="en-US" sz="2800" dirty="0" smtClean="0"/>
              <a:t>is only available to </a:t>
            </a:r>
            <a:r>
              <a:rPr lang="en-US" sz="2800" dirty="0" smtClean="0"/>
              <a:t>CWS members</a:t>
            </a:r>
            <a:endParaRPr lang="en-US" sz="2800" dirty="0" smtClean="0"/>
          </a:p>
          <a:p>
            <a:r>
              <a:rPr lang="en-US" sz="2800" dirty="0" smtClean="0"/>
              <a:t>To join Coastal </a:t>
            </a:r>
            <a:r>
              <a:rPr lang="en-US" sz="2800" dirty="0" err="1" smtClean="0"/>
              <a:t>WildScapes</a:t>
            </a:r>
            <a:r>
              <a:rPr lang="en-US" sz="2800" dirty="0" smtClean="0"/>
              <a:t> </a:t>
            </a:r>
            <a:r>
              <a:rPr lang="en-US" sz="2800" dirty="0" smtClean="0"/>
              <a:t>please </a:t>
            </a:r>
            <a:r>
              <a:rPr lang="en-US" sz="2800" dirty="0" smtClean="0"/>
              <a:t>visit our website at </a:t>
            </a:r>
            <a:r>
              <a:rPr lang="en-US" sz="2800" dirty="0" smtClean="0">
                <a:hlinkClick r:id="rId2"/>
              </a:rPr>
              <a:t>www.coastalwildscapes.org</a:t>
            </a:r>
            <a:r>
              <a:rPr lang="en-US" sz="2800" dirty="0" smtClean="0"/>
              <a:t>. </a:t>
            </a:r>
            <a:endParaRPr lang="en-US" sz="28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346" y="3048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851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Certification Assessment &amp;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The certification </a:t>
            </a:r>
            <a:r>
              <a:rPr lang="en-US" sz="2800" dirty="0"/>
              <a:t>a</a:t>
            </a:r>
            <a:r>
              <a:rPr lang="en-US" sz="2800" dirty="0" smtClean="0"/>
              <a:t>ssessment &amp; </a:t>
            </a:r>
            <a:r>
              <a:rPr lang="en-US" sz="2800" dirty="0"/>
              <a:t>r</a:t>
            </a:r>
            <a:r>
              <a:rPr lang="en-US" sz="2800" dirty="0" smtClean="0"/>
              <a:t>equirements </a:t>
            </a:r>
            <a:r>
              <a:rPr lang="en-US" sz="2800" dirty="0" smtClean="0"/>
              <a:t>process is a working tool </a:t>
            </a:r>
            <a:r>
              <a:rPr lang="en-US" sz="2800" dirty="0" smtClean="0"/>
              <a:t>to </a:t>
            </a:r>
            <a:r>
              <a:rPr lang="en-US" sz="2800" dirty="0" smtClean="0"/>
              <a:t>achieve Coastal </a:t>
            </a:r>
            <a:r>
              <a:rPr lang="en-US" sz="2800" dirty="0" err="1" smtClean="0"/>
              <a:t>WildScapes</a:t>
            </a:r>
            <a:r>
              <a:rPr lang="en-US" sz="2800" dirty="0" smtClean="0"/>
              <a:t>’ Coastal Habitat Certification. </a:t>
            </a:r>
            <a:endParaRPr lang="en-US" sz="2800" dirty="0" smtClean="0"/>
          </a:p>
          <a:p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Coastal Habitat Assessment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Landscape Description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Native Biodiversity Assessment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Invasive Species </a:t>
            </a:r>
            <a:r>
              <a:rPr lang="en-US" sz="2400" dirty="0" smtClean="0"/>
              <a:t>Assessment</a:t>
            </a:r>
          </a:p>
          <a:p>
            <a:pPr marL="914400" lvl="1" indent="-514350">
              <a:buFont typeface="+mj-lt"/>
              <a:buAutoNum type="alphaUcPeriod"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Coastal Habitat Requirements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Provide and Maintain Habitat Structure</a:t>
            </a:r>
          </a:p>
          <a:p>
            <a:pPr marL="914400" lvl="1" indent="-514350">
              <a:buFont typeface="+mj-lt"/>
              <a:buAutoNum type="alphaUcPeriod"/>
            </a:pPr>
            <a:r>
              <a:rPr lang="en-US" sz="2400" dirty="0" smtClean="0"/>
              <a:t>Provide and Maintain Critical Habitat Elements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644219"/>
            <a:ext cx="2436043" cy="24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Coastal Habitat Assessment</a:t>
            </a:r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15" y="1828800"/>
            <a:ext cx="855378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905000"/>
            <a:ext cx="39624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2821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Description Cont’d</a:t>
            </a:r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828800"/>
            <a:ext cx="9220201" cy="375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447800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2149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3301</TotalTime>
  <Words>591</Words>
  <Application>Microsoft Office PowerPoint</Application>
  <PresentationFormat>On-screen Show (4:3)</PresentationFormat>
  <Paragraphs>84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Coastal Habitat Certification</vt:lpstr>
      <vt:lpstr>Coastal Habitat Certification</vt:lpstr>
      <vt:lpstr>Coastal Habitat Certification</vt:lpstr>
      <vt:lpstr>Coastal Habitat  Certification Goal</vt:lpstr>
      <vt:lpstr>Coastal Habitat Certification Lunch &amp; Learns &amp; Field Trips</vt:lpstr>
      <vt:lpstr>Coastal Habitat Certification Program Schedule</vt:lpstr>
      <vt:lpstr>Certification Assessment &amp; Requirements</vt:lpstr>
      <vt:lpstr>Coastal Habitat Assessment</vt:lpstr>
      <vt:lpstr>Landscape Description Cont’d</vt:lpstr>
      <vt:lpstr>Landscape Description Cont’d</vt:lpstr>
      <vt:lpstr>Landscape Description Cont’d</vt:lpstr>
      <vt:lpstr>Native Biodiversity  Assessment</vt:lpstr>
      <vt:lpstr>Example Biodiversity Assessment</vt:lpstr>
      <vt:lpstr>Can you ID These Native Species?</vt:lpstr>
      <vt:lpstr>Invasive Species  Assessment</vt:lpstr>
      <vt:lpstr>Can you ID these Non-native  &amp;/or Invasive Species?</vt:lpstr>
      <vt:lpstr>Coastal Habitat Requirements  (Minimum of two in each section)</vt:lpstr>
      <vt:lpstr>Host Plants for Butterflies</vt:lpstr>
      <vt:lpstr>Supplemental Feeders</vt:lpstr>
      <vt:lpstr>Water Source</vt:lpstr>
      <vt:lpstr>Natural &amp; Artificial Nesting Sites</vt:lpstr>
      <vt:lpstr>Natural Cover Areas</vt:lpstr>
      <vt:lpstr>Sustainable Gardening Practices</vt:lpstr>
      <vt:lpstr>Sustainable Gardening Practices (Cont’d)</vt:lpstr>
      <vt:lpstr>Exotic Invasive Plant Control</vt:lpstr>
      <vt:lpstr>Exotic Animal Species Control</vt:lpstr>
      <vt:lpstr>Next Steps</vt:lpstr>
      <vt:lpstr>Any Questions?</vt:lpstr>
    </vt:vector>
  </TitlesOfParts>
  <Company>Georgia Department of Natural Resources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Eamonn Lenoard</dc:creator>
  <cp:lastModifiedBy>Amy Schuler</cp:lastModifiedBy>
  <cp:revision>77</cp:revision>
  <dcterms:created xsi:type="dcterms:W3CDTF">2015-10-14T19:42:04Z</dcterms:created>
  <dcterms:modified xsi:type="dcterms:W3CDTF">2016-09-23T12:29:53Z</dcterms:modified>
</cp:coreProperties>
</file>